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Nunito"/>
      <p:regular r:id="rId32"/>
      <p:bold r:id="rId33"/>
      <p:italic r:id="rId34"/>
      <p:boldItalic r:id="rId35"/>
    </p:embeddedFont>
    <p:embeddedFont>
      <p:font typeface="Maven Pro"/>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MavenPro-bold.fntdata"/><Relationship Id="rId14" Type="http://schemas.openxmlformats.org/officeDocument/2006/relationships/slide" Target="slides/slide9.xml"/><Relationship Id="rId36" Type="http://schemas.openxmlformats.org/officeDocument/2006/relationships/font" Target="fonts/MavenPr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657af5b05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657af5b05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6588406f0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6588406f0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657af5b05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657af5b05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657af5b05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657af5b05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657af5b05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657af5b05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6588406f0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6588406f0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657af5b05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657af5b05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6588406f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6588406f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6588406f0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6588406f0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65958bf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65958bf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657af5b0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657af5b0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65958bf6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65958bf6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65958bf61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65958bf61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6588406f0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6588406f0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6588406f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6588406f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657af5b0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657af5b0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66d4751b7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66d4751b7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657af5b0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657af5b0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657af5b05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657af5b05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66d4751b7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66d4751b7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657af5b05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657af5b05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brickimedia.org/wiki/List_of_themes" TargetMode="External"/><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lego.com/en-us/history/articles/e-lego-duplo/" TargetMode="External"/><Relationship Id="rId4" Type="http://schemas.openxmlformats.org/officeDocument/2006/relationships/hyperlink" Target="http://www.differencebetween.net/miscellaneous/sports-miscellaneous/difference-between-lego-and-mega-blocks/" TargetMode="External"/><Relationship Id="rId9" Type="http://schemas.openxmlformats.org/officeDocument/2006/relationships/image" Target="../media/image3.png"/><Relationship Id="rId5" Type="http://schemas.openxmlformats.org/officeDocument/2006/relationships/hyperlink" Target="https://entertainment.howstuffworks.com/lego1.htm" TargetMode="External"/><Relationship Id="rId6" Type="http://schemas.openxmlformats.org/officeDocument/2006/relationships/hyperlink" Target="https://doi.org/10.7551/mitpress/11858.003.0007" TargetMode="External"/><Relationship Id="rId7" Type="http://schemas.openxmlformats.org/officeDocument/2006/relationships/hyperlink" Target="https://beemlaw.com/billion-dollar-lego-patent/#:~:text=Fifty%2Deight%20years%20ago%20today,year%20term%20ended%20in%201978" TargetMode="External"/><Relationship Id="rId8" Type="http://schemas.openxmlformats.org/officeDocument/2006/relationships/hyperlink" Target="https://www.youtube.com/watch?v=JzebYFxuB-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www.youtube.com/watch?v=RrpKETkc7Xo" TargetMode="External"/><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DAFAF"/>
            </a:gs>
            <a:gs pos="100000">
              <a:srgbClr val="466363"/>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570100"/>
            <a:ext cx="4814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382410" lvl="0" marL="457200" rtl="0" algn="l">
              <a:spcBef>
                <a:spcPts val="0"/>
              </a:spcBef>
              <a:spcAft>
                <a:spcPts val="0"/>
              </a:spcAft>
              <a:buSzPts val="2422"/>
              <a:buChar char="-"/>
            </a:pPr>
            <a:r>
              <a:rPr lang="en" sz="2422"/>
              <a:t>Critical analysis of </a:t>
            </a:r>
            <a:endParaRPr sz="2422"/>
          </a:p>
          <a:p>
            <a:pPr indent="0" lvl="0" marL="457200" rtl="0" algn="l">
              <a:spcBef>
                <a:spcPts val="0"/>
              </a:spcBef>
              <a:spcAft>
                <a:spcPts val="0"/>
              </a:spcAft>
              <a:buNone/>
            </a:pPr>
            <a:r>
              <a:rPr lang="en" sz="2422"/>
              <a:t>Ten Types of Innovation</a:t>
            </a:r>
            <a:endParaRPr sz="2422"/>
          </a:p>
        </p:txBody>
      </p:sp>
      <p:pic>
        <p:nvPicPr>
          <p:cNvPr id="278" name="Google Shape;278;p13"/>
          <p:cNvPicPr preferRelativeResize="0"/>
          <p:nvPr/>
        </p:nvPicPr>
        <p:blipFill>
          <a:blip r:embed="rId3">
            <a:alphaModFix/>
          </a:blip>
          <a:stretch>
            <a:fillRect/>
          </a:stretch>
        </p:blipFill>
        <p:spPr>
          <a:xfrm>
            <a:off x="908650" y="579050"/>
            <a:ext cx="1243875" cy="1187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Performance - Interlocking Brick and Studs Technology</a:t>
            </a:r>
            <a:endParaRPr/>
          </a:p>
        </p:txBody>
      </p:sp>
      <p:sp>
        <p:nvSpPr>
          <p:cNvPr id="351" name="Google Shape;351;p22"/>
          <p:cNvSpPr txBox="1"/>
          <p:nvPr>
            <p:ph idx="1" type="body"/>
          </p:nvPr>
        </p:nvSpPr>
        <p:spPr>
          <a:xfrm>
            <a:off x="1303800" y="1990050"/>
            <a:ext cx="4668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how LEGO is able to create so many complementary kits.</a:t>
            </a:r>
            <a:br>
              <a:rPr lang="en"/>
            </a:br>
            <a:br>
              <a:rPr lang="en"/>
            </a:br>
            <a:r>
              <a:rPr lang="en"/>
              <a:t>It is said that when LEGO designs a new piece, it has to be </a:t>
            </a:r>
            <a:r>
              <a:rPr lang="en"/>
              <a:t>compatible</a:t>
            </a:r>
            <a:r>
              <a:rPr lang="en"/>
              <a:t> with every LEGO piece ever made.</a:t>
            </a:r>
            <a:br>
              <a:rPr lang="en"/>
            </a:br>
            <a:br>
              <a:rPr lang="en"/>
            </a:br>
            <a:r>
              <a:rPr lang="en"/>
              <a:t>This technology is what allows LEGO to be super </a:t>
            </a:r>
            <a:r>
              <a:rPr lang="en"/>
              <a:t>versatile</a:t>
            </a:r>
            <a:r>
              <a:rPr lang="en"/>
              <a:t>.</a:t>
            </a:r>
            <a:endParaRPr/>
          </a:p>
        </p:txBody>
      </p:sp>
      <p:pic>
        <p:nvPicPr>
          <p:cNvPr id="352" name="Google Shape;352;p22"/>
          <p:cNvPicPr preferRelativeResize="0"/>
          <p:nvPr/>
        </p:nvPicPr>
        <p:blipFill>
          <a:blip r:embed="rId3">
            <a:alphaModFix/>
          </a:blip>
          <a:stretch>
            <a:fillRect/>
          </a:stretch>
        </p:blipFill>
        <p:spPr>
          <a:xfrm>
            <a:off x="8235375" y="4209000"/>
            <a:ext cx="908625" cy="934500"/>
          </a:xfrm>
          <a:prstGeom prst="rect">
            <a:avLst/>
          </a:prstGeom>
          <a:noFill/>
          <a:ln>
            <a:noFill/>
          </a:ln>
        </p:spPr>
      </p:pic>
      <p:pic>
        <p:nvPicPr>
          <p:cNvPr id="353" name="Google Shape;353;p22"/>
          <p:cNvPicPr preferRelativeResize="0"/>
          <p:nvPr/>
        </p:nvPicPr>
        <p:blipFill>
          <a:blip r:embed="rId4">
            <a:alphaModFix/>
          </a:blip>
          <a:stretch>
            <a:fillRect/>
          </a:stretch>
        </p:blipFill>
        <p:spPr>
          <a:xfrm>
            <a:off x="6401475" y="1243600"/>
            <a:ext cx="2536164" cy="2306324"/>
          </a:xfrm>
          <a:prstGeom prst="rect">
            <a:avLst/>
          </a:prstGeom>
          <a:noFill/>
          <a:ln>
            <a:noFill/>
          </a:ln>
        </p:spPr>
      </p:pic>
      <p:sp>
        <p:nvSpPr>
          <p:cNvPr id="354" name="Google Shape;354;p22"/>
          <p:cNvSpPr txBox="1"/>
          <p:nvPr/>
        </p:nvSpPr>
        <p:spPr>
          <a:xfrm>
            <a:off x="6571713" y="3679363"/>
            <a:ext cx="21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Credit: u/J03-K1NG/</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System </a:t>
            </a:r>
            <a:endParaRPr/>
          </a:p>
        </p:txBody>
      </p:sp>
      <p:sp>
        <p:nvSpPr>
          <p:cNvPr id="360" name="Google Shape;360;p23"/>
          <p:cNvSpPr txBox="1"/>
          <p:nvPr>
            <p:ph idx="1" type="body"/>
          </p:nvPr>
        </p:nvSpPr>
        <p:spPr>
          <a:xfrm>
            <a:off x="1163400" y="1990050"/>
            <a:ext cx="7170900" cy="3000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Initial LEGO toys were for children in school and was a great success, which is now named “Classic”.</a:t>
            </a:r>
            <a:endParaRPr/>
          </a:p>
          <a:p>
            <a:pPr indent="0" lvl="0" marL="0" rtl="0" algn="l">
              <a:spcBef>
                <a:spcPts val="1200"/>
              </a:spcBef>
              <a:spcAft>
                <a:spcPts val="0"/>
              </a:spcAft>
              <a:buNone/>
            </a:pPr>
            <a:r>
              <a:rPr lang="en"/>
              <a:t>LEGO expanded </a:t>
            </a:r>
            <a:r>
              <a:rPr lang="en"/>
              <a:t>its</a:t>
            </a:r>
            <a:r>
              <a:rPr lang="en"/>
              <a:t> offering to pre-school kids with DUPLO, which is relatively smaller in size to Classic. And it is compatible with Classic, so that kids can still use it when they transition into Classic.</a:t>
            </a:r>
            <a:endParaRPr/>
          </a:p>
          <a:p>
            <a:pPr indent="0" lvl="0" marL="0" rtl="0" algn="l">
              <a:spcBef>
                <a:spcPts val="1200"/>
              </a:spcBef>
              <a:spcAft>
                <a:spcPts val="0"/>
              </a:spcAft>
              <a:buNone/>
            </a:pPr>
            <a:r>
              <a:rPr lang="en"/>
              <a:t>LEGO has ensured every new theme they have introduced is compatible with existing themes so that customers can use them interchangeably.</a:t>
            </a:r>
            <a:endParaRPr/>
          </a:p>
          <a:p>
            <a:pPr indent="0" lvl="0" marL="0" rtl="0" algn="l">
              <a:spcBef>
                <a:spcPts val="1200"/>
              </a:spcBef>
              <a:spcAft>
                <a:spcPts val="0"/>
              </a:spcAft>
              <a:buNone/>
            </a:pPr>
            <a:r>
              <a:rPr lang="en"/>
              <a:t>Over the years LEGO has grown with </a:t>
            </a:r>
            <a:r>
              <a:rPr lang="en"/>
              <a:t>its</a:t>
            </a:r>
            <a:r>
              <a:rPr lang="en"/>
              <a:t> customers and changing </a:t>
            </a:r>
            <a:r>
              <a:rPr lang="en"/>
              <a:t>culture</a:t>
            </a:r>
            <a:r>
              <a:rPr lang="en"/>
              <a:t> to </a:t>
            </a:r>
            <a:r>
              <a:rPr lang="en"/>
              <a:t>accommodate</a:t>
            </a:r>
            <a:r>
              <a:rPr lang="en"/>
              <a:t> all age group using same interlocking system.</a:t>
            </a:r>
            <a:endParaRPr/>
          </a:p>
          <a:p>
            <a:pPr indent="0" lvl="0" marL="0" rtl="0" algn="l">
              <a:spcBef>
                <a:spcPts val="1200"/>
              </a:spcBef>
              <a:spcAft>
                <a:spcPts val="0"/>
              </a:spcAft>
              <a:buNone/>
            </a:pPr>
            <a:r>
              <a:rPr lang="en"/>
              <a:t>Following link has all themes LEGo has introduced over the years. </a:t>
            </a:r>
            <a:r>
              <a:rPr lang="en" u="sng">
                <a:solidFill>
                  <a:schemeClr val="hlink"/>
                </a:solidFill>
                <a:hlinkClick r:id="rId3"/>
              </a:rPr>
              <a:t>https://en.brickimedia.org/wiki/List_of_themes</a:t>
            </a:r>
            <a:endParaRPr/>
          </a:p>
          <a:p>
            <a:pPr indent="0" lvl="0" marL="0" rtl="0" algn="l">
              <a:spcBef>
                <a:spcPts val="1200"/>
              </a:spcBef>
              <a:spcAft>
                <a:spcPts val="1200"/>
              </a:spcAft>
              <a:buNone/>
            </a:pPr>
            <a:r>
              <a:t/>
            </a:r>
            <a:endParaRPr/>
          </a:p>
        </p:txBody>
      </p:sp>
      <p:pic>
        <p:nvPicPr>
          <p:cNvPr id="361" name="Google Shape;361;p23"/>
          <p:cNvPicPr preferRelativeResize="0"/>
          <p:nvPr/>
        </p:nvPicPr>
        <p:blipFill>
          <a:blip r:embed="rId4">
            <a:alphaModFix/>
          </a:blip>
          <a:stretch>
            <a:fillRect/>
          </a:stretch>
        </p:blipFill>
        <p:spPr>
          <a:xfrm>
            <a:off x="8235375" y="4209000"/>
            <a:ext cx="908625" cy="934500"/>
          </a:xfrm>
          <a:prstGeom prst="rect">
            <a:avLst/>
          </a:prstGeom>
          <a:noFill/>
          <a:ln>
            <a:noFill/>
          </a:ln>
        </p:spPr>
      </p:pic>
      <p:pic>
        <p:nvPicPr>
          <p:cNvPr id="362" name="Google Shape;362;p23"/>
          <p:cNvPicPr preferRelativeResize="0"/>
          <p:nvPr/>
        </p:nvPicPr>
        <p:blipFill>
          <a:blip r:embed="rId5">
            <a:alphaModFix/>
          </a:blip>
          <a:stretch>
            <a:fillRect/>
          </a:stretch>
        </p:blipFill>
        <p:spPr>
          <a:xfrm>
            <a:off x="4348425" y="56250"/>
            <a:ext cx="1617350" cy="1987725"/>
          </a:xfrm>
          <a:prstGeom prst="rect">
            <a:avLst/>
          </a:prstGeom>
          <a:noFill/>
          <a:ln>
            <a:noFill/>
          </a:ln>
        </p:spPr>
      </p:pic>
      <p:pic>
        <p:nvPicPr>
          <p:cNvPr id="363" name="Google Shape;363;p23"/>
          <p:cNvPicPr preferRelativeResize="0"/>
          <p:nvPr/>
        </p:nvPicPr>
        <p:blipFill>
          <a:blip r:embed="rId6">
            <a:alphaModFix/>
          </a:blip>
          <a:stretch>
            <a:fillRect/>
          </a:stretch>
        </p:blipFill>
        <p:spPr>
          <a:xfrm>
            <a:off x="5905200" y="104375"/>
            <a:ext cx="1617350" cy="1882763"/>
          </a:xfrm>
          <a:prstGeom prst="rect">
            <a:avLst/>
          </a:prstGeom>
          <a:noFill/>
          <a:ln>
            <a:noFill/>
          </a:ln>
        </p:spPr>
      </p:pic>
      <p:pic>
        <p:nvPicPr>
          <p:cNvPr id="364" name="Google Shape;364;p23"/>
          <p:cNvPicPr preferRelativeResize="0"/>
          <p:nvPr/>
        </p:nvPicPr>
        <p:blipFill>
          <a:blip r:embed="rId7">
            <a:alphaModFix/>
          </a:blip>
          <a:stretch>
            <a:fillRect/>
          </a:stretch>
        </p:blipFill>
        <p:spPr>
          <a:xfrm>
            <a:off x="7477825" y="114075"/>
            <a:ext cx="1617350" cy="18172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Service</a:t>
            </a:r>
            <a:endParaRPr/>
          </a:p>
        </p:txBody>
      </p:sp>
      <p:sp>
        <p:nvSpPr>
          <p:cNvPr id="370" name="Google Shape;370;p24"/>
          <p:cNvSpPr txBox="1"/>
          <p:nvPr>
            <p:ph idx="1" type="body"/>
          </p:nvPr>
        </p:nvSpPr>
        <p:spPr>
          <a:xfrm>
            <a:off x="1303800" y="1990050"/>
            <a:ext cx="36906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LEGO also has their own support service for help with kits, orders, and any </a:t>
            </a:r>
            <a:r>
              <a:rPr lang="en"/>
              <a:t>inquiries</a:t>
            </a:r>
            <a:r>
              <a:rPr lang="en"/>
              <a:t> users may have as a LEGO customer.</a:t>
            </a:r>
            <a:br>
              <a:rPr lang="en"/>
            </a:br>
            <a:br>
              <a:rPr lang="en"/>
            </a:br>
            <a:r>
              <a:rPr lang="en"/>
              <a:t>LEGO takes constant feedback from its retail sellers to understand the changing markets and keeps only it’s best sellers in production along with new products for that year.</a:t>
            </a:r>
            <a:endParaRPr/>
          </a:p>
        </p:txBody>
      </p:sp>
      <p:pic>
        <p:nvPicPr>
          <p:cNvPr id="371" name="Google Shape;371;p24"/>
          <p:cNvPicPr preferRelativeResize="0"/>
          <p:nvPr/>
        </p:nvPicPr>
        <p:blipFill>
          <a:blip r:embed="rId3">
            <a:alphaModFix/>
          </a:blip>
          <a:stretch>
            <a:fillRect/>
          </a:stretch>
        </p:blipFill>
        <p:spPr>
          <a:xfrm>
            <a:off x="8235375" y="4209000"/>
            <a:ext cx="908625" cy="934500"/>
          </a:xfrm>
          <a:prstGeom prst="rect">
            <a:avLst/>
          </a:prstGeom>
          <a:noFill/>
          <a:ln>
            <a:noFill/>
          </a:ln>
        </p:spPr>
      </p:pic>
      <p:pic>
        <p:nvPicPr>
          <p:cNvPr id="372" name="Google Shape;372;p24"/>
          <p:cNvPicPr preferRelativeResize="0"/>
          <p:nvPr/>
        </p:nvPicPr>
        <p:blipFill>
          <a:blip r:embed="rId4">
            <a:alphaModFix/>
          </a:blip>
          <a:stretch>
            <a:fillRect/>
          </a:stretch>
        </p:blipFill>
        <p:spPr>
          <a:xfrm>
            <a:off x="5043875" y="429850"/>
            <a:ext cx="4100131" cy="2306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Channel</a:t>
            </a:r>
            <a:endParaRPr/>
          </a:p>
        </p:txBody>
      </p:sp>
      <p:sp>
        <p:nvSpPr>
          <p:cNvPr id="378" name="Google Shape;378;p25"/>
          <p:cNvSpPr txBox="1"/>
          <p:nvPr>
            <p:ph idx="1" type="body"/>
          </p:nvPr>
        </p:nvSpPr>
        <p:spPr>
          <a:xfrm>
            <a:off x="1303800" y="1990050"/>
            <a:ext cx="55593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LEGO distributes their product in many forms.</a:t>
            </a:r>
            <a:br>
              <a:rPr lang="en"/>
            </a:br>
            <a:br>
              <a:rPr lang="en"/>
            </a:br>
            <a:r>
              <a:rPr lang="en"/>
              <a:t>You can buy LEGO products in person at many retailers such as Walmart and Target, online such as Amazon</a:t>
            </a:r>
            <a:endParaRPr/>
          </a:p>
          <a:p>
            <a:pPr indent="0" lvl="0" marL="0" rtl="0" algn="l">
              <a:spcBef>
                <a:spcPts val="1200"/>
              </a:spcBef>
              <a:spcAft>
                <a:spcPts val="0"/>
              </a:spcAft>
              <a:buNone/>
            </a:pPr>
            <a:r>
              <a:rPr lang="en"/>
              <a:t>Some LEGO products are digital such as their various forms of </a:t>
            </a:r>
            <a:r>
              <a:rPr lang="en"/>
              <a:t>media like TV Shows and video games. </a:t>
            </a:r>
            <a:endParaRPr/>
          </a:p>
          <a:p>
            <a:pPr indent="0" lvl="0" marL="0" rtl="0" algn="l">
              <a:spcBef>
                <a:spcPts val="1200"/>
              </a:spcBef>
              <a:spcAft>
                <a:spcPts val="1200"/>
              </a:spcAft>
              <a:buNone/>
            </a:pPr>
            <a:r>
              <a:rPr lang="en"/>
              <a:t>Lastly LEGO distributes themselves as an experience, most </a:t>
            </a:r>
            <a:r>
              <a:rPr lang="en"/>
              <a:t>notably</a:t>
            </a:r>
            <a:r>
              <a:rPr lang="en"/>
              <a:t> with LEGOLAND.</a:t>
            </a:r>
            <a:endParaRPr/>
          </a:p>
        </p:txBody>
      </p:sp>
      <p:pic>
        <p:nvPicPr>
          <p:cNvPr id="379" name="Google Shape;379;p25"/>
          <p:cNvPicPr preferRelativeResize="0"/>
          <p:nvPr/>
        </p:nvPicPr>
        <p:blipFill>
          <a:blip r:embed="rId3">
            <a:alphaModFix/>
          </a:blip>
          <a:stretch>
            <a:fillRect/>
          </a:stretch>
        </p:blipFill>
        <p:spPr>
          <a:xfrm>
            <a:off x="8235375" y="4209000"/>
            <a:ext cx="908625" cy="934500"/>
          </a:xfrm>
          <a:prstGeom prst="rect">
            <a:avLst/>
          </a:prstGeom>
          <a:noFill/>
          <a:ln>
            <a:noFill/>
          </a:ln>
        </p:spPr>
      </p:pic>
      <p:pic>
        <p:nvPicPr>
          <p:cNvPr id="380" name="Google Shape;380;p25"/>
          <p:cNvPicPr preferRelativeResize="0"/>
          <p:nvPr/>
        </p:nvPicPr>
        <p:blipFill>
          <a:blip r:embed="rId4">
            <a:alphaModFix/>
          </a:blip>
          <a:stretch>
            <a:fillRect/>
          </a:stretch>
        </p:blipFill>
        <p:spPr>
          <a:xfrm>
            <a:off x="6037351" y="62125"/>
            <a:ext cx="3106651" cy="2072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Brand</a:t>
            </a:r>
            <a:endParaRPr/>
          </a:p>
        </p:txBody>
      </p:sp>
      <p:sp>
        <p:nvSpPr>
          <p:cNvPr id="386" name="Google Shape;386;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LEGO is the </a:t>
            </a:r>
            <a:r>
              <a:rPr lang="en"/>
              <a:t>quintessential</a:t>
            </a:r>
            <a:r>
              <a:rPr lang="en"/>
              <a:t> “Interlocking Brick” toy, that is their brand and the LEGO group has fought hard to protect it, filing many patents and lawsuits to maintain their brand image. </a:t>
            </a:r>
            <a:br>
              <a:rPr lang="en"/>
            </a:br>
            <a:br>
              <a:rPr lang="en"/>
            </a:br>
            <a:r>
              <a:rPr lang="en"/>
              <a:t>However, LEGO’s patent on the bricks themselves have expired and a ruling in 2005 in the Supreme Court of Canada allowed their competitor Mega to continue selling their </a:t>
            </a:r>
            <a:r>
              <a:rPr lang="en"/>
              <a:t>interpretation</a:t>
            </a:r>
            <a:r>
              <a:rPr lang="en"/>
              <a:t> of the plastic interlocking brick system toy.</a:t>
            </a:r>
            <a:br>
              <a:rPr lang="en"/>
            </a:br>
            <a:br>
              <a:rPr lang="en"/>
            </a:br>
            <a:endParaRPr/>
          </a:p>
        </p:txBody>
      </p:sp>
      <p:pic>
        <p:nvPicPr>
          <p:cNvPr id="387" name="Google Shape;387;p26"/>
          <p:cNvPicPr preferRelativeResize="0"/>
          <p:nvPr/>
        </p:nvPicPr>
        <p:blipFill>
          <a:blip r:embed="rId3">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Brand - Cont.</a:t>
            </a:r>
            <a:endParaRPr/>
          </a:p>
        </p:txBody>
      </p:sp>
      <p:sp>
        <p:nvSpPr>
          <p:cNvPr id="393" name="Google Shape;393;p27"/>
          <p:cNvSpPr txBox="1"/>
          <p:nvPr>
            <p:ph idx="1" type="body"/>
          </p:nvPr>
        </p:nvSpPr>
        <p:spPr>
          <a:xfrm>
            <a:off x="1303800" y="1990050"/>
            <a:ext cx="38091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LEGO has maintained their pop culture and staying power.</a:t>
            </a:r>
            <a:endParaRPr/>
          </a:p>
          <a:p>
            <a:pPr indent="0" lvl="0" marL="0" rtl="0" algn="l">
              <a:spcBef>
                <a:spcPts val="1200"/>
              </a:spcBef>
              <a:spcAft>
                <a:spcPts val="1200"/>
              </a:spcAft>
              <a:buNone/>
            </a:pPr>
            <a:r>
              <a:rPr lang="en"/>
              <a:t>LEGO’s </a:t>
            </a:r>
            <a:r>
              <a:rPr lang="en"/>
              <a:t>licenses</a:t>
            </a:r>
            <a:r>
              <a:rPr lang="en"/>
              <a:t> with Star Wars as well The LEGO Movie establishing LEGO as a movie </a:t>
            </a:r>
            <a:r>
              <a:rPr lang="en"/>
              <a:t>franchise</a:t>
            </a:r>
            <a:r>
              <a:rPr lang="en"/>
              <a:t> and merchandising </a:t>
            </a:r>
            <a:r>
              <a:rPr lang="en"/>
              <a:t>opportunity</a:t>
            </a:r>
            <a:r>
              <a:rPr lang="en"/>
              <a:t> helped LEGO’s brand stay in power. </a:t>
            </a:r>
            <a:endParaRPr/>
          </a:p>
        </p:txBody>
      </p:sp>
      <p:pic>
        <p:nvPicPr>
          <p:cNvPr id="394" name="Google Shape;394;p27"/>
          <p:cNvPicPr preferRelativeResize="0"/>
          <p:nvPr/>
        </p:nvPicPr>
        <p:blipFill>
          <a:blip r:embed="rId3">
            <a:alphaModFix/>
          </a:blip>
          <a:stretch>
            <a:fillRect/>
          </a:stretch>
        </p:blipFill>
        <p:spPr>
          <a:xfrm>
            <a:off x="5818646" y="203713"/>
            <a:ext cx="2515649" cy="3354225"/>
          </a:xfrm>
          <a:prstGeom prst="rect">
            <a:avLst/>
          </a:prstGeom>
          <a:noFill/>
          <a:ln>
            <a:noFill/>
          </a:ln>
        </p:spPr>
      </p:pic>
      <p:pic>
        <p:nvPicPr>
          <p:cNvPr id="395" name="Google Shape;395;p27"/>
          <p:cNvPicPr preferRelativeResize="0"/>
          <p:nvPr/>
        </p:nvPicPr>
        <p:blipFill>
          <a:blip r:embed="rId4">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 Engagement</a:t>
            </a:r>
            <a:endParaRPr/>
          </a:p>
        </p:txBody>
      </p:sp>
      <p:sp>
        <p:nvSpPr>
          <p:cNvPr id="401" name="Google Shape;401;p28"/>
          <p:cNvSpPr txBox="1"/>
          <p:nvPr>
            <p:ph idx="1" type="body"/>
          </p:nvPr>
        </p:nvSpPr>
        <p:spPr>
          <a:xfrm>
            <a:off x="1303800" y="1990050"/>
            <a:ext cx="7030500" cy="24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 the years the LEGO group has interacted with their customer base directly which has led to mostly better customer relations and advancement for the LEGO group.</a:t>
            </a:r>
            <a:endParaRPr/>
          </a:p>
          <a:p>
            <a:pPr indent="0" lvl="0" marL="0" rtl="0" algn="l">
              <a:spcBef>
                <a:spcPts val="1200"/>
              </a:spcBef>
              <a:spcAft>
                <a:spcPts val="0"/>
              </a:spcAft>
              <a:buNone/>
            </a:pPr>
            <a:r>
              <a:rPr lang="en"/>
              <a:t>LEGO shops are not evaluated based on sales, its evaluated based on customer product experience. Customer can walk into LEGO shop and play with any brick set they are interested in and walk out without buying it. The “Brick Experts” in the store will help customers in any question related to the different LEGO themes.</a:t>
            </a:r>
            <a:endParaRPr/>
          </a:p>
          <a:p>
            <a:pPr indent="0" lvl="0" marL="0" rtl="0" algn="l">
              <a:spcBef>
                <a:spcPts val="1200"/>
              </a:spcBef>
              <a:spcAft>
                <a:spcPts val="1200"/>
              </a:spcAft>
              <a:buNone/>
            </a:pPr>
            <a:r>
              <a:t/>
            </a:r>
            <a:endParaRPr/>
          </a:p>
        </p:txBody>
      </p:sp>
      <p:pic>
        <p:nvPicPr>
          <p:cNvPr id="402" name="Google Shape;402;p28"/>
          <p:cNvPicPr preferRelativeResize="0"/>
          <p:nvPr/>
        </p:nvPicPr>
        <p:blipFill>
          <a:blip r:embed="rId3">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Customer Engagement - User Innovation</a:t>
            </a:r>
            <a:endParaRPr/>
          </a:p>
        </p:txBody>
      </p:sp>
      <p:pic>
        <p:nvPicPr>
          <p:cNvPr id="408" name="Google Shape;408;p29"/>
          <p:cNvPicPr preferRelativeResize="0"/>
          <p:nvPr/>
        </p:nvPicPr>
        <p:blipFill>
          <a:blip r:embed="rId3">
            <a:alphaModFix/>
          </a:blip>
          <a:stretch>
            <a:fillRect/>
          </a:stretch>
        </p:blipFill>
        <p:spPr>
          <a:xfrm>
            <a:off x="2169099" y="1271325"/>
            <a:ext cx="4720976" cy="3363700"/>
          </a:xfrm>
          <a:prstGeom prst="rect">
            <a:avLst/>
          </a:prstGeom>
          <a:noFill/>
          <a:ln>
            <a:noFill/>
          </a:ln>
        </p:spPr>
      </p:pic>
      <p:pic>
        <p:nvPicPr>
          <p:cNvPr id="409" name="Google Shape;409;p29"/>
          <p:cNvPicPr preferRelativeResize="0"/>
          <p:nvPr/>
        </p:nvPicPr>
        <p:blipFill>
          <a:blip r:embed="rId4">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 Engagement - Stop Motion</a:t>
            </a:r>
            <a:endParaRPr/>
          </a:p>
        </p:txBody>
      </p:sp>
      <p:sp>
        <p:nvSpPr>
          <p:cNvPr id="415" name="Google Shape;415;p30"/>
          <p:cNvSpPr txBox="1"/>
          <p:nvPr>
            <p:ph idx="1" type="body"/>
          </p:nvPr>
        </p:nvSpPr>
        <p:spPr>
          <a:xfrm>
            <a:off x="822775" y="1597875"/>
            <a:ext cx="34698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There is a whole fanbase dedicated to stop motion animation using LEGO as the medium.</a:t>
            </a:r>
            <a:endParaRPr/>
          </a:p>
          <a:p>
            <a:pPr indent="0" lvl="0" marL="0" rtl="0" algn="l">
              <a:spcBef>
                <a:spcPts val="1200"/>
              </a:spcBef>
              <a:spcAft>
                <a:spcPts val="0"/>
              </a:spcAft>
              <a:buNone/>
            </a:pPr>
            <a:r>
              <a:rPr lang="en"/>
              <a:t>LEGO has embraced this fanbase with their own official guide book LEGO: Make Your Own Movie to encourage users to use LEGO.</a:t>
            </a:r>
            <a:endParaRPr/>
          </a:p>
          <a:p>
            <a:pPr indent="0" lvl="0" marL="0" rtl="0" algn="l">
              <a:spcBef>
                <a:spcPts val="1200"/>
              </a:spcBef>
              <a:spcAft>
                <a:spcPts val="1200"/>
              </a:spcAft>
              <a:buNone/>
            </a:pPr>
            <a:r>
              <a:rPr lang="en"/>
              <a:t>The LEGO Movie itself has its animation style derived from the countless Stop Motion pieces made by fans. </a:t>
            </a:r>
            <a:endParaRPr/>
          </a:p>
        </p:txBody>
      </p:sp>
      <p:pic>
        <p:nvPicPr>
          <p:cNvPr id="416" name="Google Shape;416;p30"/>
          <p:cNvPicPr preferRelativeResize="0"/>
          <p:nvPr/>
        </p:nvPicPr>
        <p:blipFill>
          <a:blip r:embed="rId3">
            <a:alphaModFix/>
          </a:blip>
          <a:stretch>
            <a:fillRect/>
          </a:stretch>
        </p:blipFill>
        <p:spPr>
          <a:xfrm>
            <a:off x="8235375" y="4209000"/>
            <a:ext cx="908625" cy="934500"/>
          </a:xfrm>
          <a:prstGeom prst="rect">
            <a:avLst/>
          </a:prstGeom>
          <a:noFill/>
          <a:ln>
            <a:noFill/>
          </a:ln>
        </p:spPr>
      </p:pic>
      <p:pic>
        <p:nvPicPr>
          <p:cNvPr id="417" name="Google Shape;417;p30"/>
          <p:cNvPicPr preferRelativeResize="0"/>
          <p:nvPr/>
        </p:nvPicPr>
        <p:blipFill>
          <a:blip r:embed="rId4">
            <a:alphaModFix/>
          </a:blip>
          <a:stretch>
            <a:fillRect/>
          </a:stretch>
        </p:blipFill>
        <p:spPr>
          <a:xfrm>
            <a:off x="4817850" y="1597875"/>
            <a:ext cx="2760450" cy="2541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Customer Engagement - Where it Went Wrong</a:t>
            </a:r>
            <a:endParaRPr/>
          </a:p>
        </p:txBody>
      </p:sp>
      <p:sp>
        <p:nvSpPr>
          <p:cNvPr id="423" name="Google Shape;423;p31"/>
          <p:cNvSpPr txBox="1"/>
          <p:nvPr>
            <p:ph idx="1" type="body"/>
          </p:nvPr>
        </p:nvSpPr>
        <p:spPr>
          <a:xfrm>
            <a:off x="1042800" y="1990050"/>
            <a:ext cx="43311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The White Stripes’s music video for their song “Fell in Love With a Girl” is famous for its use of LEGO as its stop motion medium.</a:t>
            </a:r>
            <a:br>
              <a:rPr lang="en"/>
            </a:br>
            <a:br>
              <a:rPr lang="en"/>
            </a:br>
            <a:r>
              <a:rPr lang="en"/>
              <a:t>When the music video wrapped up production The White Stripes reached out to LEGO in hopes of having an official collaboration. LEGO turned them down as they stated they did not market to a demographic of those over 12 years of age.</a:t>
            </a:r>
            <a:br>
              <a:rPr lang="en"/>
            </a:br>
            <a:br>
              <a:rPr lang="en"/>
            </a:br>
            <a:r>
              <a:rPr lang="en"/>
              <a:t>However, when the music video gained popularity, LEGO suddenly reached out again and this time The White Stripes turned them down stating that they “had their chance”.</a:t>
            </a:r>
            <a:endParaRPr/>
          </a:p>
        </p:txBody>
      </p:sp>
      <p:pic>
        <p:nvPicPr>
          <p:cNvPr id="424" name="Google Shape;424;p31"/>
          <p:cNvPicPr preferRelativeResize="0"/>
          <p:nvPr/>
        </p:nvPicPr>
        <p:blipFill>
          <a:blip r:embed="rId3">
            <a:alphaModFix/>
          </a:blip>
          <a:stretch>
            <a:fillRect/>
          </a:stretch>
        </p:blipFill>
        <p:spPr>
          <a:xfrm>
            <a:off x="5510950" y="1228250"/>
            <a:ext cx="3465299" cy="1949231"/>
          </a:xfrm>
          <a:prstGeom prst="rect">
            <a:avLst/>
          </a:prstGeom>
          <a:noFill/>
          <a:ln>
            <a:noFill/>
          </a:ln>
        </p:spPr>
      </p:pic>
      <p:sp>
        <p:nvSpPr>
          <p:cNvPr id="425" name="Google Shape;425;p31"/>
          <p:cNvSpPr txBox="1"/>
          <p:nvPr/>
        </p:nvSpPr>
        <p:spPr>
          <a:xfrm>
            <a:off x="5895825" y="3385438"/>
            <a:ext cx="285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Still from the animated music video</a:t>
            </a:r>
            <a:endParaRPr>
              <a:latin typeface="Nunito"/>
              <a:ea typeface="Nunito"/>
              <a:cs typeface="Nunito"/>
              <a:sym typeface="Nunito"/>
            </a:endParaRPr>
          </a:p>
        </p:txBody>
      </p:sp>
      <p:pic>
        <p:nvPicPr>
          <p:cNvPr id="426" name="Google Shape;426;p31"/>
          <p:cNvPicPr preferRelativeResize="0"/>
          <p:nvPr/>
        </p:nvPicPr>
        <p:blipFill>
          <a:blip r:embed="rId4">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nvSpPr>
        <p:spPr>
          <a:xfrm>
            <a:off x="1193150" y="834150"/>
            <a:ext cx="60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Team</a:t>
            </a:r>
            <a:r>
              <a:rPr lang="en">
                <a:latin typeface="Nunito"/>
                <a:ea typeface="Nunito"/>
                <a:cs typeface="Nunito"/>
                <a:sym typeface="Nunito"/>
              </a:rPr>
              <a:t> </a:t>
            </a:r>
            <a:r>
              <a:rPr b="1" lang="en" sz="2800">
                <a:solidFill>
                  <a:schemeClr val="dk2"/>
                </a:solidFill>
                <a:latin typeface="Maven Pro"/>
                <a:ea typeface="Maven Pro"/>
                <a:cs typeface="Maven Pro"/>
                <a:sym typeface="Maven Pro"/>
              </a:rPr>
              <a:t>Introduction:</a:t>
            </a:r>
            <a:endParaRPr>
              <a:latin typeface="Nunito"/>
              <a:ea typeface="Nunito"/>
              <a:cs typeface="Nunito"/>
              <a:sym typeface="Nunito"/>
            </a:endParaRPr>
          </a:p>
        </p:txBody>
      </p:sp>
      <p:sp>
        <p:nvSpPr>
          <p:cNvPr id="284" name="Google Shape;284;p14"/>
          <p:cNvSpPr txBox="1"/>
          <p:nvPr/>
        </p:nvSpPr>
        <p:spPr>
          <a:xfrm>
            <a:off x="4780400" y="1493525"/>
            <a:ext cx="4184100" cy="45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2400">
                <a:solidFill>
                  <a:srgbClr val="FFFFFF"/>
                </a:solidFill>
                <a:highlight>
                  <a:srgbClr val="FF0000"/>
                </a:highlight>
                <a:latin typeface="Roboto"/>
                <a:ea typeface="Roboto"/>
                <a:cs typeface="Roboto"/>
                <a:sym typeface="Roboto"/>
              </a:rPr>
              <a:t>Vikas Sanil </a:t>
            </a:r>
            <a:r>
              <a:rPr lang="en" sz="2400">
                <a:solidFill>
                  <a:srgbClr val="FFFFFF"/>
                </a:solidFill>
                <a:latin typeface="Roboto"/>
                <a:ea typeface="Roboto"/>
                <a:cs typeface="Roboto"/>
                <a:sym typeface="Roboto"/>
              </a:rPr>
              <a:t>Sanil</a:t>
            </a:r>
            <a:endParaRPr sz="2400">
              <a:solidFill>
                <a:srgbClr val="FFFFFF"/>
              </a:solidFill>
              <a:latin typeface="Roboto"/>
              <a:ea typeface="Roboto"/>
              <a:cs typeface="Roboto"/>
              <a:sym typeface="Roboto"/>
            </a:endParaRPr>
          </a:p>
        </p:txBody>
      </p:sp>
      <p:sp>
        <p:nvSpPr>
          <p:cNvPr id="285" name="Google Shape;285;p14"/>
          <p:cNvSpPr txBox="1"/>
          <p:nvPr/>
        </p:nvSpPr>
        <p:spPr>
          <a:xfrm>
            <a:off x="4572000" y="3686325"/>
            <a:ext cx="4206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highlight>
                  <a:srgbClr val="FF0000"/>
                </a:highlight>
                <a:latin typeface="Roboto"/>
                <a:ea typeface="Roboto"/>
                <a:cs typeface="Roboto"/>
                <a:sym typeface="Roboto"/>
              </a:rPr>
              <a:t>Graduate </a:t>
            </a:r>
            <a:r>
              <a:rPr lang="en">
                <a:solidFill>
                  <a:srgbClr val="FFFFFF"/>
                </a:solidFill>
                <a:highlight>
                  <a:srgbClr val="FF0000"/>
                </a:highlight>
                <a:latin typeface="Roboto"/>
                <a:ea typeface="Roboto"/>
                <a:cs typeface="Roboto"/>
                <a:sym typeface="Roboto"/>
              </a:rPr>
              <a:t>Student - ITM </a:t>
            </a:r>
            <a:endParaRPr>
              <a:solidFill>
                <a:srgbClr val="FFFFFF"/>
              </a:solidFill>
              <a:latin typeface="Roboto"/>
              <a:ea typeface="Roboto"/>
              <a:cs typeface="Roboto"/>
              <a:sym typeface="Roboto"/>
            </a:endParaRPr>
          </a:p>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pic>
        <p:nvPicPr>
          <p:cNvPr id="286" name="Google Shape;286;p14"/>
          <p:cNvPicPr preferRelativeResize="0"/>
          <p:nvPr/>
        </p:nvPicPr>
        <p:blipFill>
          <a:blip r:embed="rId3">
            <a:alphaModFix/>
          </a:blip>
          <a:stretch>
            <a:fillRect/>
          </a:stretch>
        </p:blipFill>
        <p:spPr>
          <a:xfrm>
            <a:off x="5954850" y="1994500"/>
            <a:ext cx="1241650" cy="1499351"/>
          </a:xfrm>
          <a:prstGeom prst="rect">
            <a:avLst/>
          </a:prstGeom>
          <a:noFill/>
          <a:ln>
            <a:noFill/>
          </a:ln>
        </p:spPr>
      </p:pic>
      <p:pic>
        <p:nvPicPr>
          <p:cNvPr id="287" name="Google Shape;287;p14"/>
          <p:cNvPicPr preferRelativeResize="0"/>
          <p:nvPr/>
        </p:nvPicPr>
        <p:blipFill>
          <a:blip r:embed="rId4">
            <a:alphaModFix/>
          </a:blip>
          <a:stretch>
            <a:fillRect/>
          </a:stretch>
        </p:blipFill>
        <p:spPr>
          <a:xfrm>
            <a:off x="1632575" y="1994500"/>
            <a:ext cx="1079536" cy="1499350"/>
          </a:xfrm>
          <a:prstGeom prst="rect">
            <a:avLst/>
          </a:prstGeom>
          <a:noFill/>
          <a:ln>
            <a:noFill/>
          </a:ln>
        </p:spPr>
      </p:pic>
      <p:sp>
        <p:nvSpPr>
          <p:cNvPr id="288" name="Google Shape;288;p14"/>
          <p:cNvSpPr txBox="1"/>
          <p:nvPr/>
        </p:nvSpPr>
        <p:spPr>
          <a:xfrm>
            <a:off x="1295150" y="1493525"/>
            <a:ext cx="426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highlight>
                  <a:srgbClr val="FF0000"/>
                </a:highlight>
                <a:latin typeface="Roboto"/>
                <a:ea typeface="Roboto"/>
                <a:cs typeface="Roboto"/>
                <a:sym typeface="Roboto"/>
              </a:rPr>
              <a:t>Sean Khuon</a:t>
            </a:r>
            <a:endParaRPr sz="2400">
              <a:solidFill>
                <a:schemeClr val="lt1"/>
              </a:solidFill>
              <a:highlight>
                <a:srgbClr val="FF0000"/>
              </a:highlight>
              <a:latin typeface="Roboto"/>
              <a:ea typeface="Roboto"/>
              <a:cs typeface="Roboto"/>
              <a:sym typeface="Roboto"/>
            </a:endParaRPr>
          </a:p>
        </p:txBody>
      </p:sp>
      <p:sp>
        <p:nvSpPr>
          <p:cNvPr id="289" name="Google Shape;289;p14"/>
          <p:cNvSpPr txBox="1"/>
          <p:nvPr/>
        </p:nvSpPr>
        <p:spPr>
          <a:xfrm>
            <a:off x="1052525" y="3686325"/>
            <a:ext cx="27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rgbClr val="FF0000"/>
                </a:highlight>
                <a:latin typeface="Roboto"/>
                <a:ea typeface="Roboto"/>
                <a:cs typeface="Roboto"/>
                <a:sym typeface="Roboto"/>
              </a:rPr>
              <a:t>Undergraduate - ITM Bachelors</a:t>
            </a:r>
            <a:endParaRPr>
              <a:solidFill>
                <a:schemeClr val="lt1"/>
              </a:solidFill>
              <a:highlight>
                <a:srgbClr val="FF0000"/>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432" name="Google Shape;432;p32"/>
          <p:cNvSpPr txBox="1"/>
          <p:nvPr>
            <p:ph idx="1" type="body"/>
          </p:nvPr>
        </p:nvSpPr>
        <p:spPr>
          <a:xfrm>
            <a:off x="1303800" y="15978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 the years, LEGO has mastered on the ten types of innovation and turned itself from a toymaker’s small operation into a pop culture toy giant. </a:t>
            </a:r>
            <a:endParaRPr/>
          </a:p>
          <a:p>
            <a:pPr indent="0" lvl="0" marL="0" rtl="0" algn="l">
              <a:spcBef>
                <a:spcPts val="1200"/>
              </a:spcBef>
              <a:spcAft>
                <a:spcPts val="0"/>
              </a:spcAft>
              <a:buNone/>
            </a:pPr>
            <a:r>
              <a:rPr lang="en"/>
              <a:t>They also provide insight into how an innovation can go wrong as they have failed implementing few of these innovations in first go.</a:t>
            </a:r>
            <a:endParaRPr/>
          </a:p>
          <a:p>
            <a:pPr indent="0" lvl="0" marL="0" rtl="0" algn="l">
              <a:spcBef>
                <a:spcPts val="1200"/>
              </a:spcBef>
              <a:spcAft>
                <a:spcPts val="1200"/>
              </a:spcAft>
              <a:buNone/>
            </a:pPr>
            <a:r>
              <a:rPr lang="en"/>
              <a:t>LEGO are here to stay with the various </a:t>
            </a:r>
            <a:r>
              <a:rPr lang="en"/>
              <a:t>constant innovation</a:t>
            </a:r>
            <a:r>
              <a:rPr lang="en"/>
              <a:t> in their networks, products, and channels. And also with loyal </a:t>
            </a:r>
            <a:r>
              <a:rPr lang="en"/>
              <a:t>user base.</a:t>
            </a:r>
            <a:r>
              <a:rPr lang="en"/>
              <a:t>.</a:t>
            </a:r>
            <a:endParaRPr/>
          </a:p>
        </p:txBody>
      </p:sp>
      <p:pic>
        <p:nvPicPr>
          <p:cNvPr id="433" name="Google Shape;433;p32"/>
          <p:cNvPicPr preferRelativeResize="0"/>
          <p:nvPr/>
        </p:nvPicPr>
        <p:blipFill>
          <a:blip r:embed="rId3">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pic>
        <p:nvPicPr>
          <p:cNvPr id="439" name="Google Shape;439;p33"/>
          <p:cNvPicPr preferRelativeResize="0"/>
          <p:nvPr/>
        </p:nvPicPr>
        <p:blipFill>
          <a:blip r:embed="rId3">
            <a:alphaModFix/>
          </a:blip>
          <a:stretch>
            <a:fillRect/>
          </a:stretch>
        </p:blipFill>
        <p:spPr>
          <a:xfrm>
            <a:off x="8235375" y="4209000"/>
            <a:ext cx="908625" cy="934500"/>
          </a:xfrm>
          <a:prstGeom prst="rect">
            <a:avLst/>
          </a:prstGeom>
          <a:noFill/>
          <a:ln>
            <a:noFill/>
          </a:ln>
        </p:spPr>
      </p:pic>
      <p:pic>
        <p:nvPicPr>
          <p:cNvPr id="440" name="Google Shape;440;p33"/>
          <p:cNvPicPr preferRelativeResize="0"/>
          <p:nvPr/>
        </p:nvPicPr>
        <p:blipFill>
          <a:blip r:embed="rId4">
            <a:alphaModFix/>
          </a:blip>
          <a:stretch>
            <a:fillRect/>
          </a:stretch>
        </p:blipFill>
        <p:spPr>
          <a:xfrm>
            <a:off x="2857188" y="1597875"/>
            <a:ext cx="3923725" cy="2354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446" name="Google Shape;446;p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a:t>LEGO. (n.d.). LEGO® Duplo®. LEGO® DUPLO® - LEGO® History - LEGO.com	</a:t>
            </a:r>
            <a:r>
              <a:rPr lang="en"/>
              <a:t> </a:t>
            </a:r>
            <a:r>
              <a:rPr lang="en"/>
              <a:t>US. Retrieved October 11, 2022, from </a:t>
            </a:r>
            <a:r>
              <a:rPr lang="en" u="sng">
                <a:solidFill>
                  <a:schemeClr val="hlink"/>
                </a:solidFill>
                <a:hlinkClick r:id="rId3"/>
              </a:rPr>
              <a:t>https://www.lego.com/en-us/history/articles/e-lego-duplo/</a:t>
            </a:r>
            <a:endParaRPr/>
          </a:p>
          <a:p>
            <a:pPr indent="0" lvl="0" marL="0" rtl="0" algn="l">
              <a:spcBef>
                <a:spcPts val="1200"/>
              </a:spcBef>
              <a:spcAft>
                <a:spcPts val="0"/>
              </a:spcAft>
              <a:buNone/>
            </a:pPr>
            <a:r>
              <a:rPr lang="en"/>
              <a:t>Franscisco, . (2016, February 26). Difference Between LEGO and Mega Blocks. Difference Between Similar Terms and Objects. </a:t>
            </a:r>
            <a:r>
              <a:rPr lang="en" u="sng">
                <a:solidFill>
                  <a:schemeClr val="hlink"/>
                </a:solidFill>
                <a:hlinkClick r:id="rId4"/>
              </a:rPr>
              <a:t>http://www.differencebetween.net/miscellaneous/sports-miscellaneous/difference-between-lego-and-mega-blocks/</a:t>
            </a:r>
            <a:r>
              <a:rPr lang="en"/>
              <a:t>. </a:t>
            </a:r>
            <a:endParaRPr/>
          </a:p>
          <a:p>
            <a:pPr indent="0" lvl="0" marL="0" rtl="0" algn="l">
              <a:spcBef>
                <a:spcPts val="1200"/>
              </a:spcBef>
              <a:spcAft>
                <a:spcPts val="0"/>
              </a:spcAft>
              <a:buNone/>
            </a:pPr>
            <a:r>
              <a:rPr lang="en"/>
              <a:t>Wilson, T. V. (2006, June 28). How lego bricks work. HowStuffWorks. Retrieved October 11, 2022, from </a:t>
            </a:r>
            <a:r>
              <a:rPr lang="en" u="sng">
                <a:solidFill>
                  <a:schemeClr val="hlink"/>
                </a:solidFill>
                <a:hlinkClick r:id="rId5"/>
              </a:rPr>
              <a:t>https://entertainment.howstuffworks.com/lego1.htm</a:t>
            </a:r>
            <a:r>
              <a:rPr lang="en"/>
              <a:t> </a:t>
            </a:r>
            <a:endParaRPr/>
          </a:p>
          <a:p>
            <a:pPr indent="0" lvl="0" marL="0" rtl="0" algn="l">
              <a:spcBef>
                <a:spcPts val="1200"/>
              </a:spcBef>
              <a:spcAft>
                <a:spcPts val="0"/>
              </a:spcAft>
              <a:buNone/>
            </a:pPr>
            <a:r>
              <a:rPr lang="en"/>
              <a:t>Antorini, Y. M., Muñiz, A. M., &amp;amp; Askildsen, T. (2012). Collaborating with customer communities: Lessons from the Lego Group. When Innovation Moves at Digital Speed, 53(3), 73–79. </a:t>
            </a:r>
            <a:r>
              <a:rPr lang="en" u="sng">
                <a:solidFill>
                  <a:schemeClr val="hlink"/>
                </a:solidFill>
                <a:hlinkClick r:id="rId6"/>
              </a:rPr>
              <a:t>https://doi.org/10.7551/mitpress/11858.003.0007</a:t>
            </a:r>
            <a:r>
              <a:rPr lang="en"/>
              <a:t> </a:t>
            </a:r>
            <a:endParaRPr/>
          </a:p>
          <a:p>
            <a:pPr indent="0" lvl="0" marL="0" rtl="0" algn="l">
              <a:spcBef>
                <a:spcPts val="1200"/>
              </a:spcBef>
              <a:spcAft>
                <a:spcPts val="0"/>
              </a:spcAft>
              <a:buNone/>
            </a:pPr>
            <a:r>
              <a:rPr lang="en"/>
              <a:t>Beemlaw. (2017, November 15). Billion Dollar lego patent. Beem Patent Law. Retrieved October 11, 2022, from </a:t>
            </a:r>
            <a:r>
              <a:rPr lang="en" u="sng">
                <a:solidFill>
                  <a:schemeClr val="hlink"/>
                </a:solidFill>
                <a:hlinkClick r:id="rId7"/>
              </a:rPr>
              <a:t>https://beemlaw.com/billion-dollar-lego-patent/#:~:text=Fifty%2Deight%20years%20ago%20today,year%20term%20ended%20in%201978</a:t>
            </a:r>
            <a:r>
              <a:rPr lang="en"/>
              <a:t>. </a:t>
            </a:r>
            <a:endParaRPr/>
          </a:p>
          <a:p>
            <a:pPr indent="0" lvl="0" marL="0" rtl="0" algn="l">
              <a:spcBef>
                <a:spcPts val="1200"/>
              </a:spcBef>
              <a:spcAft>
                <a:spcPts val="0"/>
              </a:spcAft>
              <a:buNone/>
            </a:pPr>
            <a:r>
              <a:rPr lang="en"/>
              <a:t>Youtube. (2006). White Stripes - Fell in Love With a Girl (making). Youtube. Retrieved October 10, 2022, from </a:t>
            </a:r>
            <a:r>
              <a:rPr lang="en" u="sng">
                <a:solidFill>
                  <a:schemeClr val="hlink"/>
                </a:solidFill>
                <a:hlinkClick r:id="rId8"/>
              </a:rPr>
              <a:t>https://www.youtube.com/watch?v=JzebYFxuB-A</a:t>
            </a:r>
            <a:r>
              <a:rPr lang="en"/>
              <a:t>. </a:t>
            </a:r>
            <a:endParaRPr/>
          </a:p>
          <a:p>
            <a:pPr indent="0" lvl="0" marL="0" rtl="0" algn="l">
              <a:spcBef>
                <a:spcPts val="1200"/>
              </a:spcBef>
              <a:spcAft>
                <a:spcPts val="1200"/>
              </a:spcAft>
              <a:buNone/>
            </a:pPr>
            <a:r>
              <a:rPr lang="en"/>
              <a:t>David C. Robertson, Brick by Brick: How LEGO rewrote the rules of Innovation and Conquered the global toy industry</a:t>
            </a:r>
            <a:endParaRPr/>
          </a:p>
        </p:txBody>
      </p:sp>
      <p:pic>
        <p:nvPicPr>
          <p:cNvPr id="447" name="Google Shape;447;p34"/>
          <p:cNvPicPr preferRelativeResize="0"/>
          <p:nvPr/>
        </p:nvPicPr>
        <p:blipFill>
          <a:blip r:embed="rId9">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LEGO?</a:t>
            </a:r>
            <a:endParaRPr/>
          </a:p>
        </p:txBody>
      </p:sp>
      <p:sp>
        <p:nvSpPr>
          <p:cNvPr id="295" name="Google Shape;295;p15"/>
          <p:cNvSpPr txBox="1"/>
          <p:nvPr>
            <p:ph idx="1" type="body"/>
          </p:nvPr>
        </p:nvSpPr>
        <p:spPr>
          <a:xfrm>
            <a:off x="1303800" y="1498725"/>
            <a:ext cx="3696900" cy="3532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LEGO is a Danish based toy company that specializes in manufacturing plastic construction toys known for their brick like </a:t>
            </a:r>
            <a:r>
              <a:rPr lang="en"/>
              <a:t>appearance</a:t>
            </a:r>
            <a:r>
              <a:rPr lang="en"/>
              <a:t>.</a:t>
            </a:r>
            <a:br>
              <a:rPr lang="en"/>
            </a:br>
            <a:br>
              <a:rPr lang="en"/>
            </a:br>
            <a:r>
              <a:rPr lang="en"/>
              <a:t>LEGO is derived from the Danish phrase </a:t>
            </a:r>
            <a:r>
              <a:rPr i="1" lang="en"/>
              <a:t>leg godt</a:t>
            </a:r>
            <a:r>
              <a:rPr lang="en"/>
              <a:t> which translates to play well. </a:t>
            </a:r>
            <a:br>
              <a:rPr lang="en"/>
            </a:br>
            <a:br>
              <a:rPr lang="en"/>
            </a:br>
            <a:r>
              <a:rPr lang="en"/>
              <a:t>Over the years they have branched out into various medias, mostly pop culture related such as video games, movies, amusement parks, even official collaborations with famous </a:t>
            </a:r>
            <a:r>
              <a:rPr lang="en"/>
              <a:t>architects</a:t>
            </a:r>
            <a:r>
              <a:rPr lang="en"/>
              <a:t> and vehicle models.</a:t>
            </a:r>
            <a:endParaRPr/>
          </a:p>
          <a:p>
            <a:pPr indent="0" lvl="0" marL="0" rtl="0" algn="l">
              <a:spcBef>
                <a:spcPts val="1200"/>
              </a:spcBef>
              <a:spcAft>
                <a:spcPts val="1200"/>
              </a:spcAft>
              <a:buNone/>
            </a:pPr>
            <a:r>
              <a:rPr lang="en"/>
              <a:t>LEGO bricks fit together through friction and the design is called “clutch power”. It was patented in Copenhagen on January 28, 1958. </a:t>
            </a:r>
            <a:endParaRPr/>
          </a:p>
        </p:txBody>
      </p:sp>
      <p:pic>
        <p:nvPicPr>
          <p:cNvPr id="296" name="Google Shape;296;p15"/>
          <p:cNvPicPr preferRelativeResize="0"/>
          <p:nvPr/>
        </p:nvPicPr>
        <p:blipFill>
          <a:blip r:embed="rId3">
            <a:alphaModFix/>
          </a:blip>
          <a:stretch>
            <a:fillRect/>
          </a:stretch>
        </p:blipFill>
        <p:spPr>
          <a:xfrm>
            <a:off x="8235375" y="4209000"/>
            <a:ext cx="908625" cy="934500"/>
          </a:xfrm>
          <a:prstGeom prst="rect">
            <a:avLst/>
          </a:prstGeom>
          <a:noFill/>
          <a:ln>
            <a:noFill/>
          </a:ln>
        </p:spPr>
      </p:pic>
      <p:pic>
        <p:nvPicPr>
          <p:cNvPr id="297" name="Google Shape;297;p15"/>
          <p:cNvPicPr preferRelativeResize="0"/>
          <p:nvPr/>
        </p:nvPicPr>
        <p:blipFill>
          <a:blip r:embed="rId4">
            <a:alphaModFix/>
          </a:blip>
          <a:stretch>
            <a:fillRect/>
          </a:stretch>
        </p:blipFill>
        <p:spPr>
          <a:xfrm>
            <a:off x="5925450" y="120775"/>
            <a:ext cx="3112200" cy="1954899"/>
          </a:xfrm>
          <a:prstGeom prst="rect">
            <a:avLst/>
          </a:prstGeom>
          <a:noFill/>
          <a:ln>
            <a:noFill/>
          </a:ln>
        </p:spPr>
      </p:pic>
      <p:sp>
        <p:nvSpPr>
          <p:cNvPr id="298" name="Google Shape;298;p15"/>
          <p:cNvSpPr txBox="1"/>
          <p:nvPr/>
        </p:nvSpPr>
        <p:spPr>
          <a:xfrm>
            <a:off x="6130350" y="2379800"/>
            <a:ext cx="270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LEGO’s founder and creator Ole Kirk Kristiansen</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Profit Model</a:t>
            </a:r>
            <a:endParaRPr/>
          </a:p>
        </p:txBody>
      </p:sp>
      <p:sp>
        <p:nvSpPr>
          <p:cNvPr id="304" name="Google Shape;304;p16"/>
          <p:cNvSpPr txBox="1"/>
          <p:nvPr>
            <p:ph idx="1" type="body"/>
          </p:nvPr>
        </p:nvSpPr>
        <p:spPr>
          <a:xfrm>
            <a:off x="1303800" y="1597875"/>
            <a:ext cx="6840000" cy="2923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All LEGO products follow same basic design such that any new product doesn’t require more than 20 new additional bricks to be manufactured. Currently LEGO manufactures 70000 unique bricks and they have maintained this number every year.</a:t>
            </a:r>
            <a:endParaRPr/>
          </a:p>
          <a:p>
            <a:pPr indent="0" lvl="0" marL="0" rtl="0" algn="l">
              <a:spcBef>
                <a:spcPts val="1200"/>
              </a:spcBef>
              <a:spcAft>
                <a:spcPts val="0"/>
              </a:spcAft>
              <a:buNone/>
            </a:pPr>
            <a:r>
              <a:rPr lang="en"/>
              <a:t>LEGO retains only best selling products after a year of launch. This ensure they are manufacturing products which will be sold in a retail store and doesn’t add up as inventory of unsold items.</a:t>
            </a:r>
            <a:endParaRPr/>
          </a:p>
          <a:p>
            <a:pPr indent="0" lvl="0" marL="0" rtl="0" algn="l">
              <a:spcBef>
                <a:spcPts val="1200"/>
              </a:spcBef>
              <a:spcAft>
                <a:spcPts val="0"/>
              </a:spcAft>
              <a:buNone/>
            </a:pPr>
            <a:r>
              <a:rPr lang="en"/>
              <a:t>LEGO ensures its dominance in the toy market by providing unique user experience  and larger presence in media so that they are synonym for the type of toys they manufacture.</a:t>
            </a:r>
            <a:br>
              <a:rPr lang="en"/>
            </a:br>
            <a:br>
              <a:rPr lang="en"/>
            </a:br>
            <a:r>
              <a:rPr lang="en"/>
              <a:t>LEGO </a:t>
            </a:r>
            <a:r>
              <a:rPr lang="en"/>
              <a:t>safeguards</a:t>
            </a:r>
            <a:r>
              <a:rPr lang="en"/>
              <a:t> its copyright and design very ferociously. It keeps monitoring every market they are in and go after copycats, big or small.</a:t>
            </a:r>
            <a:endParaRPr/>
          </a:p>
          <a:p>
            <a:pPr indent="0" lvl="0" marL="0" rtl="0" algn="l">
              <a:spcBef>
                <a:spcPts val="1200"/>
              </a:spcBef>
              <a:spcAft>
                <a:spcPts val="1200"/>
              </a:spcAft>
              <a:buNone/>
            </a:pPr>
            <a:r>
              <a:t/>
            </a:r>
            <a:endParaRPr/>
          </a:p>
        </p:txBody>
      </p:sp>
      <p:pic>
        <p:nvPicPr>
          <p:cNvPr id="305" name="Google Shape;305;p16"/>
          <p:cNvPicPr preferRelativeResize="0"/>
          <p:nvPr/>
        </p:nvPicPr>
        <p:blipFill>
          <a:blip r:embed="rId3">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Profit Model - Where it went wrong?</a:t>
            </a:r>
            <a:endParaRPr/>
          </a:p>
        </p:txBody>
      </p:sp>
      <p:sp>
        <p:nvSpPr>
          <p:cNvPr id="311" name="Google Shape;311;p17"/>
          <p:cNvSpPr txBox="1"/>
          <p:nvPr>
            <p:ph idx="1" type="body"/>
          </p:nvPr>
        </p:nvSpPr>
        <p:spPr>
          <a:xfrm>
            <a:off x="1303800" y="1597875"/>
            <a:ext cx="6840000" cy="2923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Around 1990s, LEGO set up design labs around the world and let the designers design whatever they felt like in silos. This introduced lot of new bricks into the system and where not reverse compatible with existing bricks. At one point LEGO was manufacturing 120000 unique </a:t>
            </a:r>
            <a:r>
              <a:rPr lang="en"/>
              <a:t>bricks, which increased their manufacturing cost.</a:t>
            </a:r>
            <a:endParaRPr/>
          </a:p>
          <a:p>
            <a:pPr indent="0" lvl="0" marL="0" rtl="0" algn="l">
              <a:spcBef>
                <a:spcPts val="1200"/>
              </a:spcBef>
              <a:spcAft>
                <a:spcPts val="0"/>
              </a:spcAft>
              <a:buNone/>
            </a:pPr>
            <a:r>
              <a:rPr lang="en"/>
              <a:t>For a long time LEGO maintained itself as creative toy for children and didn’t collaborate itself with any pop cultures from other media. The collaboration with StarWars introduced them to other pop culture avenues where they can make profit.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12" name="Google Shape;312;p17"/>
          <p:cNvPicPr preferRelativeResize="0"/>
          <p:nvPr/>
        </p:nvPicPr>
        <p:blipFill>
          <a:blip r:embed="rId3">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Network</a:t>
            </a:r>
            <a:endParaRPr/>
          </a:p>
        </p:txBody>
      </p:sp>
      <p:sp>
        <p:nvSpPr>
          <p:cNvPr id="318" name="Google Shape;318;p18"/>
          <p:cNvSpPr txBox="1"/>
          <p:nvPr>
            <p:ph idx="1" type="body"/>
          </p:nvPr>
        </p:nvSpPr>
        <p:spPr>
          <a:xfrm>
            <a:off x="1303800" y="1990050"/>
            <a:ext cx="34098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LEGO has worked with various companies and media franchises to make various pop culture kits.</a:t>
            </a:r>
            <a:br>
              <a:rPr lang="en"/>
            </a:br>
            <a:br>
              <a:rPr lang="en"/>
            </a:br>
            <a:r>
              <a:rPr lang="en"/>
              <a:t>Star Wars and DC Comics come to mind as LEGO’s top collaborations. </a:t>
            </a:r>
            <a:br>
              <a:rPr lang="en"/>
            </a:br>
            <a:br>
              <a:rPr lang="en"/>
            </a:br>
            <a:r>
              <a:rPr lang="en"/>
              <a:t>Car and motorcycle companies have also been licensed such as Porsche and Ducati.</a:t>
            </a:r>
            <a:endParaRPr/>
          </a:p>
        </p:txBody>
      </p:sp>
      <p:pic>
        <p:nvPicPr>
          <p:cNvPr id="319" name="Google Shape;319;p18"/>
          <p:cNvPicPr preferRelativeResize="0"/>
          <p:nvPr/>
        </p:nvPicPr>
        <p:blipFill>
          <a:blip r:embed="rId3">
            <a:alphaModFix/>
          </a:blip>
          <a:stretch>
            <a:fillRect/>
          </a:stretch>
        </p:blipFill>
        <p:spPr>
          <a:xfrm>
            <a:off x="8235375" y="4209000"/>
            <a:ext cx="908625" cy="934500"/>
          </a:xfrm>
          <a:prstGeom prst="rect">
            <a:avLst/>
          </a:prstGeom>
          <a:noFill/>
          <a:ln>
            <a:noFill/>
          </a:ln>
        </p:spPr>
      </p:pic>
      <p:pic>
        <p:nvPicPr>
          <p:cNvPr id="320" name="Google Shape;320;p18"/>
          <p:cNvPicPr preferRelativeResize="0"/>
          <p:nvPr/>
        </p:nvPicPr>
        <p:blipFill>
          <a:blip r:embed="rId4">
            <a:alphaModFix/>
          </a:blip>
          <a:stretch>
            <a:fillRect/>
          </a:stretch>
        </p:blipFill>
        <p:spPr>
          <a:xfrm>
            <a:off x="5080950" y="221825"/>
            <a:ext cx="2119950" cy="2119950"/>
          </a:xfrm>
          <a:prstGeom prst="rect">
            <a:avLst/>
          </a:prstGeom>
          <a:noFill/>
          <a:ln>
            <a:noFill/>
          </a:ln>
        </p:spPr>
      </p:pic>
      <p:pic>
        <p:nvPicPr>
          <p:cNvPr id="321" name="Google Shape;321;p18"/>
          <p:cNvPicPr preferRelativeResize="0"/>
          <p:nvPr/>
        </p:nvPicPr>
        <p:blipFill>
          <a:blip r:embed="rId5">
            <a:alphaModFix/>
          </a:blip>
          <a:stretch>
            <a:fillRect/>
          </a:stretch>
        </p:blipFill>
        <p:spPr>
          <a:xfrm>
            <a:off x="7200900" y="341365"/>
            <a:ext cx="2018300" cy="1513725"/>
          </a:xfrm>
          <a:prstGeom prst="rect">
            <a:avLst/>
          </a:prstGeom>
          <a:noFill/>
          <a:ln>
            <a:noFill/>
          </a:ln>
        </p:spPr>
      </p:pic>
      <p:pic>
        <p:nvPicPr>
          <p:cNvPr id="322" name="Google Shape;322;p18"/>
          <p:cNvPicPr preferRelativeResize="0"/>
          <p:nvPr/>
        </p:nvPicPr>
        <p:blipFill>
          <a:blip r:embed="rId6">
            <a:alphaModFix/>
          </a:blip>
          <a:stretch>
            <a:fillRect/>
          </a:stretch>
        </p:blipFill>
        <p:spPr>
          <a:xfrm>
            <a:off x="5526700" y="2509460"/>
            <a:ext cx="1228462" cy="1228462"/>
          </a:xfrm>
          <a:prstGeom prst="rect">
            <a:avLst/>
          </a:prstGeom>
          <a:noFill/>
          <a:ln>
            <a:noFill/>
          </a:ln>
        </p:spPr>
      </p:pic>
      <p:pic>
        <p:nvPicPr>
          <p:cNvPr id="323" name="Google Shape;323;p18"/>
          <p:cNvPicPr preferRelativeResize="0"/>
          <p:nvPr/>
        </p:nvPicPr>
        <p:blipFill>
          <a:blip r:embed="rId7">
            <a:alphaModFix/>
          </a:blip>
          <a:stretch>
            <a:fillRect/>
          </a:stretch>
        </p:blipFill>
        <p:spPr>
          <a:xfrm>
            <a:off x="7341425" y="2709653"/>
            <a:ext cx="1737225" cy="828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Structure</a:t>
            </a:r>
            <a:endParaRPr/>
          </a:p>
        </p:txBody>
      </p:sp>
      <p:sp>
        <p:nvSpPr>
          <p:cNvPr id="329" name="Google Shape;329;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19"/>
          <p:cNvPicPr preferRelativeResize="0"/>
          <p:nvPr/>
        </p:nvPicPr>
        <p:blipFill>
          <a:blip r:embed="rId3">
            <a:alphaModFix/>
          </a:blip>
          <a:stretch>
            <a:fillRect/>
          </a:stretch>
        </p:blipFill>
        <p:spPr>
          <a:xfrm>
            <a:off x="8235375" y="4209000"/>
            <a:ext cx="908625" cy="934500"/>
          </a:xfrm>
          <a:prstGeom prst="rect">
            <a:avLst/>
          </a:prstGeom>
          <a:noFill/>
          <a:ln>
            <a:noFill/>
          </a:ln>
        </p:spPr>
      </p:pic>
      <p:pic>
        <p:nvPicPr>
          <p:cNvPr id="331" name="Google Shape;331;p19"/>
          <p:cNvPicPr preferRelativeResize="0"/>
          <p:nvPr/>
        </p:nvPicPr>
        <p:blipFill>
          <a:blip r:embed="rId4">
            <a:alphaModFix/>
          </a:blip>
          <a:stretch>
            <a:fillRect/>
          </a:stretch>
        </p:blipFill>
        <p:spPr>
          <a:xfrm>
            <a:off x="361675" y="1402338"/>
            <a:ext cx="8782325" cy="233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Structure - Where it went wrong</a:t>
            </a:r>
            <a:endParaRPr/>
          </a:p>
        </p:txBody>
      </p:sp>
      <p:sp>
        <p:nvSpPr>
          <p:cNvPr id="337" name="Google Shape;337;p20"/>
          <p:cNvSpPr txBox="1"/>
          <p:nvPr>
            <p:ph idx="1" type="body"/>
          </p:nvPr>
        </p:nvSpPr>
        <p:spPr>
          <a:xfrm>
            <a:off x="1303800" y="1990050"/>
            <a:ext cx="7030500" cy="280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LEGO went wrong twice in its structure innovation:</a:t>
            </a:r>
            <a:endParaRPr/>
          </a:p>
          <a:p>
            <a:pPr indent="0" lvl="0" marL="0" rtl="0" algn="l">
              <a:spcBef>
                <a:spcPts val="1200"/>
              </a:spcBef>
              <a:spcAft>
                <a:spcPts val="0"/>
              </a:spcAft>
              <a:buNone/>
            </a:pPr>
            <a:r>
              <a:rPr lang="en"/>
              <a:t>Till 1990s, LEGO main office Billund in Denmark controlled all the decision making power and this caused bottle neck as they grew globally.</a:t>
            </a:r>
            <a:endParaRPr/>
          </a:p>
          <a:p>
            <a:pPr indent="0" lvl="0" marL="0" rtl="0" algn="l">
              <a:spcBef>
                <a:spcPts val="1200"/>
              </a:spcBef>
              <a:spcAft>
                <a:spcPts val="0"/>
              </a:spcAft>
              <a:buNone/>
            </a:pPr>
            <a:r>
              <a:rPr lang="en"/>
              <a:t>When they opened up this bottle neck by creating local decision making centers they missed to set a unique company philosophy to guide decision making process. This caused lot of disagreements within the organization as new directions taken by local bodies followed their only beliefs or philosophy.</a:t>
            </a:r>
            <a:endParaRPr/>
          </a:p>
          <a:p>
            <a:pPr indent="0" lvl="0" marL="0" rtl="0" algn="l">
              <a:spcBef>
                <a:spcPts val="1200"/>
              </a:spcBef>
              <a:spcAft>
                <a:spcPts val="1200"/>
              </a:spcAft>
              <a:buNone/>
            </a:pPr>
            <a:r>
              <a:rPr lang="en"/>
              <a:t>LEGO introduced voting system within the organization to resolve the conflicts and established core philosophy to be followed while making new design or decisions.</a:t>
            </a:r>
            <a:endParaRPr/>
          </a:p>
        </p:txBody>
      </p:sp>
      <p:pic>
        <p:nvPicPr>
          <p:cNvPr id="338" name="Google Shape;338;p20"/>
          <p:cNvPicPr preferRelativeResize="0"/>
          <p:nvPr/>
        </p:nvPicPr>
        <p:blipFill>
          <a:blip r:embed="rId3">
            <a:alphaModFix/>
          </a:blip>
          <a:stretch>
            <a:fillRect/>
          </a:stretch>
        </p:blipFill>
        <p:spPr>
          <a:xfrm>
            <a:off x="8235375" y="4209000"/>
            <a:ext cx="908625" cy="93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a:t>
            </a:r>
            <a:endParaRPr/>
          </a:p>
        </p:txBody>
      </p:sp>
      <p:pic>
        <p:nvPicPr>
          <p:cNvPr id="344" name="Google Shape;344;p21"/>
          <p:cNvPicPr preferRelativeResize="0"/>
          <p:nvPr/>
        </p:nvPicPr>
        <p:blipFill>
          <a:blip r:embed="rId3">
            <a:alphaModFix/>
          </a:blip>
          <a:stretch>
            <a:fillRect/>
          </a:stretch>
        </p:blipFill>
        <p:spPr>
          <a:xfrm>
            <a:off x="8235375" y="4209000"/>
            <a:ext cx="908625" cy="934500"/>
          </a:xfrm>
          <a:prstGeom prst="rect">
            <a:avLst/>
          </a:prstGeom>
          <a:noFill/>
          <a:ln>
            <a:noFill/>
          </a:ln>
        </p:spPr>
      </p:pic>
      <p:pic>
        <p:nvPicPr>
          <p:cNvPr descr="LEGO is one of the world's most recognizable products, but how is it made? Since production of the LEGO block in 1949, the design hasn't changed and is available in 53 colors. The blocks are made of a plastic granulate, which is melted and pressed in a moulding machine which creates the LEGO shape. Automatic guided vehicles then collect and deliver the bricks to the warehouse, where they are sorted, weighed and then packed for delivery. &#10;&#10;Tech Insider tells you all you need to know about tech: gadgets, how-to's, gaming, science, digital culture, and more. &#10;Subscribe to our channel and visit us at: http://www.businessinsider.com/sai&#10;TI on Facebook: https://www.facebook.com/techinsider&#10;TI on Instagram: https://www.instagram.com/tech_insider/&#10;TI on Twitter: https://twitter.com/techinsider" id="345" name="Google Shape;345;p21" title="How LEGO Bricks Are Made">
            <a:hlinkClick r:id="rId4"/>
          </p:cNvPr>
          <p:cNvPicPr preferRelativeResize="0"/>
          <p:nvPr/>
        </p:nvPicPr>
        <p:blipFill>
          <a:blip r:embed="rId5">
            <a:alphaModFix/>
          </a:blip>
          <a:stretch>
            <a:fillRect/>
          </a:stretch>
        </p:blipFill>
        <p:spPr>
          <a:xfrm>
            <a:off x="2286000" y="14099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